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40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078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08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411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956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60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96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206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618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64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465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CC51B-4C01-420B-9808-83D288706E65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0AE60-1B38-4C62-A22E-685699282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19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2624" y="626316"/>
            <a:ext cx="9123384" cy="3306740"/>
            <a:chOff x="269305" y="184156"/>
            <a:chExt cx="8608801" cy="2423866"/>
          </a:xfrm>
        </p:grpSpPr>
        <p:sp>
          <p:nvSpPr>
            <p:cNvPr id="3" name="Line 91"/>
            <p:cNvSpPr>
              <a:spLocks noChangeShapeType="1"/>
            </p:cNvSpPr>
            <p:nvPr/>
          </p:nvSpPr>
          <p:spPr bwMode="auto">
            <a:xfrm>
              <a:off x="269305" y="565721"/>
              <a:ext cx="8608801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Rectangle 92"/>
            <p:cNvSpPr>
              <a:spLocks noChangeArrowheads="1"/>
            </p:cNvSpPr>
            <p:nvPr/>
          </p:nvSpPr>
          <p:spPr bwMode="auto">
            <a:xfrm>
              <a:off x="370055" y="400662"/>
              <a:ext cx="301006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Study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Rectangle 93"/>
            <p:cNvSpPr>
              <a:spLocks noChangeArrowheads="1"/>
            </p:cNvSpPr>
            <p:nvPr/>
          </p:nvSpPr>
          <p:spPr bwMode="auto">
            <a:xfrm>
              <a:off x="370055" y="640748"/>
              <a:ext cx="73663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Boyd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2014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[10]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94"/>
            <p:cNvSpPr>
              <a:spLocks noChangeArrowheads="1"/>
            </p:cNvSpPr>
            <p:nvPr/>
          </p:nvSpPr>
          <p:spPr bwMode="auto">
            <a:xfrm>
              <a:off x="370055" y="857254"/>
              <a:ext cx="670078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Buck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2008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[9]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95"/>
            <p:cNvSpPr>
              <a:spLocks noChangeArrowheads="1"/>
            </p:cNvSpPr>
            <p:nvPr/>
          </p:nvSpPr>
          <p:spPr bwMode="auto">
            <a:xfrm>
              <a:off x="370055" y="1071617"/>
              <a:ext cx="582348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Cai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2010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[8]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96"/>
            <p:cNvSpPr>
              <a:spLocks noChangeArrowheads="1"/>
            </p:cNvSpPr>
            <p:nvPr/>
          </p:nvSpPr>
          <p:spPr bwMode="auto">
            <a:xfrm>
              <a:off x="370055" y="1288123"/>
              <a:ext cx="595960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in</a:t>
              </a:r>
              <a:r>
                <a:rPr kumimoji="0" lang="en-US" altLang="zh-CN" sz="10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2005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[5]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97"/>
            <p:cNvSpPr>
              <a:spLocks noChangeArrowheads="1"/>
            </p:cNvSpPr>
            <p:nvPr/>
          </p:nvSpPr>
          <p:spPr bwMode="auto">
            <a:xfrm>
              <a:off x="370055" y="1504629"/>
              <a:ext cx="656464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Shao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2016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[7]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8"/>
            <p:cNvSpPr>
              <a:spLocks noChangeArrowheads="1"/>
            </p:cNvSpPr>
            <p:nvPr/>
          </p:nvSpPr>
          <p:spPr bwMode="auto">
            <a:xfrm>
              <a:off x="370055" y="1916205"/>
              <a:ext cx="794110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Total (95% CI)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99"/>
            <p:cNvSpPr>
              <a:spLocks noChangeArrowheads="1"/>
            </p:cNvSpPr>
            <p:nvPr/>
          </p:nvSpPr>
          <p:spPr bwMode="auto">
            <a:xfrm>
              <a:off x="370055" y="2152004"/>
              <a:ext cx="3413914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Heterogeneity: Tau² = 1.04; Chi² = 59.19, df = 4 (P &lt; 0.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); I² = 93%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00"/>
            <p:cNvSpPr>
              <a:spLocks noChangeArrowheads="1"/>
            </p:cNvSpPr>
            <p:nvPr/>
          </p:nvSpPr>
          <p:spPr bwMode="auto">
            <a:xfrm>
              <a:off x="370055" y="2368510"/>
              <a:ext cx="2054096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Test for overall effect: Z = 1.43 (P = 0.15)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101"/>
            <p:cNvSpPr>
              <a:spLocks noChangeArrowheads="1"/>
            </p:cNvSpPr>
            <p:nvPr/>
          </p:nvSpPr>
          <p:spPr bwMode="auto">
            <a:xfrm>
              <a:off x="1656231" y="400662"/>
              <a:ext cx="296468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02"/>
            <p:cNvSpPr>
              <a:spLocks noChangeArrowheads="1"/>
            </p:cNvSpPr>
            <p:nvPr/>
          </p:nvSpPr>
          <p:spPr bwMode="auto">
            <a:xfrm>
              <a:off x="1733401" y="640748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7.94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03"/>
            <p:cNvSpPr>
              <a:spLocks noChangeArrowheads="1"/>
            </p:cNvSpPr>
            <p:nvPr/>
          </p:nvSpPr>
          <p:spPr bwMode="auto">
            <a:xfrm>
              <a:off x="1733401" y="857254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1.06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04"/>
            <p:cNvSpPr>
              <a:spLocks noChangeArrowheads="1"/>
            </p:cNvSpPr>
            <p:nvPr/>
          </p:nvSpPr>
          <p:spPr bwMode="auto">
            <a:xfrm>
              <a:off x="1733401" y="1071617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0.82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105"/>
            <p:cNvSpPr>
              <a:spLocks noChangeArrowheads="1"/>
            </p:cNvSpPr>
            <p:nvPr/>
          </p:nvSpPr>
          <p:spPr bwMode="auto">
            <a:xfrm>
              <a:off x="1733401" y="1288123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1.36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106"/>
            <p:cNvSpPr>
              <a:spLocks noChangeArrowheads="1"/>
            </p:cNvSpPr>
            <p:nvPr/>
          </p:nvSpPr>
          <p:spPr bwMode="auto">
            <a:xfrm>
              <a:off x="1733401" y="1504629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1.34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107"/>
            <p:cNvSpPr>
              <a:spLocks noChangeArrowheads="1"/>
            </p:cNvSpPr>
            <p:nvPr/>
          </p:nvSpPr>
          <p:spPr bwMode="auto">
            <a:xfrm>
              <a:off x="2096546" y="400662"/>
              <a:ext cx="154284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08"/>
            <p:cNvSpPr>
              <a:spLocks noChangeArrowheads="1"/>
            </p:cNvSpPr>
            <p:nvPr/>
          </p:nvSpPr>
          <p:spPr bwMode="auto">
            <a:xfrm>
              <a:off x="2067807" y="640748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0.87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109"/>
            <p:cNvSpPr>
              <a:spLocks noChangeArrowheads="1"/>
            </p:cNvSpPr>
            <p:nvPr/>
          </p:nvSpPr>
          <p:spPr bwMode="auto">
            <a:xfrm>
              <a:off x="2067807" y="857254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110"/>
            <p:cNvSpPr>
              <a:spLocks noChangeArrowheads="1"/>
            </p:cNvSpPr>
            <p:nvPr/>
          </p:nvSpPr>
          <p:spPr bwMode="auto">
            <a:xfrm>
              <a:off x="2112553" y="1071617"/>
              <a:ext cx="151259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111"/>
            <p:cNvSpPr>
              <a:spLocks noChangeArrowheads="1"/>
            </p:cNvSpPr>
            <p:nvPr/>
          </p:nvSpPr>
          <p:spPr bwMode="auto">
            <a:xfrm>
              <a:off x="2067807" y="1288123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0.31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112"/>
            <p:cNvSpPr>
              <a:spLocks noChangeArrowheads="1"/>
            </p:cNvSpPr>
            <p:nvPr/>
          </p:nvSpPr>
          <p:spPr bwMode="auto">
            <a:xfrm>
              <a:off x="2067807" y="1504629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113"/>
            <p:cNvSpPr>
              <a:spLocks noChangeArrowheads="1"/>
            </p:cNvSpPr>
            <p:nvPr/>
          </p:nvSpPr>
          <p:spPr bwMode="auto">
            <a:xfrm>
              <a:off x="2494230" y="399795"/>
              <a:ext cx="87730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114"/>
            <p:cNvSpPr>
              <a:spLocks noChangeArrowheads="1"/>
            </p:cNvSpPr>
            <p:nvPr/>
          </p:nvSpPr>
          <p:spPr bwMode="auto">
            <a:xfrm>
              <a:off x="2493907" y="640748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115"/>
            <p:cNvSpPr>
              <a:spLocks noChangeArrowheads="1"/>
            </p:cNvSpPr>
            <p:nvPr/>
          </p:nvSpPr>
          <p:spPr bwMode="auto">
            <a:xfrm>
              <a:off x="2507492" y="857254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116"/>
            <p:cNvSpPr>
              <a:spLocks noChangeArrowheads="1"/>
            </p:cNvSpPr>
            <p:nvPr/>
          </p:nvSpPr>
          <p:spPr bwMode="auto">
            <a:xfrm>
              <a:off x="2521457" y="1056899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23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117"/>
            <p:cNvSpPr>
              <a:spLocks noChangeArrowheads="1"/>
            </p:cNvSpPr>
            <p:nvPr/>
          </p:nvSpPr>
          <p:spPr bwMode="auto">
            <a:xfrm>
              <a:off x="2521457" y="1288123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41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118"/>
            <p:cNvSpPr>
              <a:spLocks noChangeArrowheads="1"/>
            </p:cNvSpPr>
            <p:nvPr/>
          </p:nvSpPr>
          <p:spPr bwMode="auto">
            <a:xfrm>
              <a:off x="2534023" y="1488840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61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119"/>
            <p:cNvSpPr>
              <a:spLocks noChangeArrowheads="1"/>
            </p:cNvSpPr>
            <p:nvPr/>
          </p:nvSpPr>
          <p:spPr bwMode="auto">
            <a:xfrm>
              <a:off x="2477240" y="1916205"/>
              <a:ext cx="181510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159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120"/>
            <p:cNvSpPr>
              <a:spLocks noChangeArrowheads="1"/>
            </p:cNvSpPr>
            <p:nvPr/>
          </p:nvSpPr>
          <p:spPr bwMode="auto">
            <a:xfrm>
              <a:off x="2852652" y="400662"/>
              <a:ext cx="296468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121"/>
            <p:cNvSpPr>
              <a:spLocks noChangeArrowheads="1"/>
            </p:cNvSpPr>
            <p:nvPr/>
          </p:nvSpPr>
          <p:spPr bwMode="auto">
            <a:xfrm>
              <a:off x="2858805" y="640748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9.17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122"/>
            <p:cNvSpPr>
              <a:spLocks noChangeArrowheads="1"/>
            </p:cNvSpPr>
            <p:nvPr/>
          </p:nvSpPr>
          <p:spPr bwMode="auto">
            <a:xfrm>
              <a:off x="2925257" y="857254"/>
              <a:ext cx="151259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123"/>
            <p:cNvSpPr>
              <a:spLocks noChangeArrowheads="1"/>
            </p:cNvSpPr>
            <p:nvPr/>
          </p:nvSpPr>
          <p:spPr bwMode="auto">
            <a:xfrm>
              <a:off x="3028151" y="1071617"/>
              <a:ext cx="6050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124"/>
            <p:cNvSpPr>
              <a:spLocks noChangeArrowheads="1"/>
            </p:cNvSpPr>
            <p:nvPr/>
          </p:nvSpPr>
          <p:spPr bwMode="auto">
            <a:xfrm>
              <a:off x="2858805" y="1288123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1.23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125"/>
            <p:cNvSpPr>
              <a:spLocks noChangeArrowheads="1"/>
            </p:cNvSpPr>
            <p:nvPr/>
          </p:nvSpPr>
          <p:spPr bwMode="auto">
            <a:xfrm>
              <a:off x="2858805" y="1504629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1.63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126"/>
            <p:cNvSpPr>
              <a:spLocks noChangeArrowheads="1"/>
            </p:cNvSpPr>
            <p:nvPr/>
          </p:nvSpPr>
          <p:spPr bwMode="auto">
            <a:xfrm>
              <a:off x="3276812" y="400662"/>
              <a:ext cx="154284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127"/>
            <p:cNvSpPr>
              <a:spLocks noChangeArrowheads="1"/>
            </p:cNvSpPr>
            <p:nvPr/>
          </p:nvSpPr>
          <p:spPr bwMode="auto">
            <a:xfrm>
              <a:off x="3203929" y="640748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1.07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128"/>
            <p:cNvSpPr>
              <a:spLocks noChangeArrowheads="1"/>
            </p:cNvSpPr>
            <p:nvPr/>
          </p:nvSpPr>
          <p:spPr bwMode="auto">
            <a:xfrm>
              <a:off x="3203929" y="857254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129"/>
            <p:cNvSpPr>
              <a:spLocks noChangeArrowheads="1"/>
            </p:cNvSpPr>
            <p:nvPr/>
          </p:nvSpPr>
          <p:spPr bwMode="auto">
            <a:xfrm>
              <a:off x="3270381" y="1071617"/>
              <a:ext cx="151259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130"/>
            <p:cNvSpPr>
              <a:spLocks noChangeArrowheads="1"/>
            </p:cNvSpPr>
            <p:nvPr/>
          </p:nvSpPr>
          <p:spPr bwMode="auto">
            <a:xfrm>
              <a:off x="3203929" y="1288123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131"/>
            <p:cNvSpPr>
              <a:spLocks noChangeArrowheads="1"/>
            </p:cNvSpPr>
            <p:nvPr/>
          </p:nvSpPr>
          <p:spPr bwMode="auto">
            <a:xfrm>
              <a:off x="3203929" y="1504629"/>
              <a:ext cx="211762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0.18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Rectangle 132"/>
            <p:cNvSpPr>
              <a:spLocks noChangeArrowheads="1"/>
            </p:cNvSpPr>
            <p:nvPr/>
          </p:nvSpPr>
          <p:spPr bwMode="auto">
            <a:xfrm>
              <a:off x="3671256" y="397828"/>
              <a:ext cx="87730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133"/>
            <p:cNvSpPr>
              <a:spLocks noChangeArrowheads="1"/>
            </p:cNvSpPr>
            <p:nvPr/>
          </p:nvSpPr>
          <p:spPr bwMode="auto">
            <a:xfrm>
              <a:off x="3654617" y="629779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134"/>
            <p:cNvSpPr>
              <a:spLocks noChangeArrowheads="1"/>
            </p:cNvSpPr>
            <p:nvPr/>
          </p:nvSpPr>
          <p:spPr bwMode="auto">
            <a:xfrm>
              <a:off x="3641470" y="857254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26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135"/>
            <p:cNvSpPr>
              <a:spLocks noChangeArrowheads="1"/>
            </p:cNvSpPr>
            <p:nvPr/>
          </p:nvSpPr>
          <p:spPr bwMode="auto">
            <a:xfrm>
              <a:off x="3651795" y="1071617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Rectangle 136"/>
            <p:cNvSpPr>
              <a:spLocks noChangeArrowheads="1"/>
            </p:cNvSpPr>
            <p:nvPr/>
          </p:nvSpPr>
          <p:spPr bwMode="auto">
            <a:xfrm>
              <a:off x="3642946" y="1288123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37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137"/>
            <p:cNvSpPr>
              <a:spLocks noChangeArrowheads="1"/>
            </p:cNvSpPr>
            <p:nvPr/>
          </p:nvSpPr>
          <p:spPr bwMode="auto">
            <a:xfrm>
              <a:off x="3642946" y="1513204"/>
              <a:ext cx="12100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65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Rectangle 138"/>
            <p:cNvSpPr>
              <a:spLocks noChangeArrowheads="1"/>
            </p:cNvSpPr>
            <p:nvPr/>
          </p:nvSpPr>
          <p:spPr bwMode="auto">
            <a:xfrm>
              <a:off x="3611218" y="1916205"/>
              <a:ext cx="181510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171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Rectangle 139"/>
            <p:cNvSpPr>
              <a:spLocks noChangeArrowheads="1"/>
            </p:cNvSpPr>
            <p:nvPr/>
          </p:nvSpPr>
          <p:spPr bwMode="auto">
            <a:xfrm>
              <a:off x="3926331" y="400662"/>
              <a:ext cx="376635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Weight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Rectangle 140"/>
            <p:cNvSpPr>
              <a:spLocks noChangeArrowheads="1"/>
            </p:cNvSpPr>
            <p:nvPr/>
          </p:nvSpPr>
          <p:spPr bwMode="auto">
            <a:xfrm>
              <a:off x="3986352" y="640748"/>
              <a:ext cx="313106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17.7%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Rectangle 141"/>
            <p:cNvSpPr>
              <a:spLocks noChangeArrowheads="1"/>
            </p:cNvSpPr>
            <p:nvPr/>
          </p:nvSpPr>
          <p:spPr bwMode="auto">
            <a:xfrm>
              <a:off x="3986352" y="857254"/>
              <a:ext cx="313106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20.3%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142"/>
            <p:cNvSpPr>
              <a:spLocks noChangeArrowheads="1"/>
            </p:cNvSpPr>
            <p:nvPr/>
          </p:nvSpPr>
          <p:spPr bwMode="auto">
            <a:xfrm>
              <a:off x="3986352" y="1071617"/>
              <a:ext cx="313106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20.3%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143"/>
            <p:cNvSpPr>
              <a:spLocks noChangeArrowheads="1"/>
            </p:cNvSpPr>
            <p:nvPr/>
          </p:nvSpPr>
          <p:spPr bwMode="auto">
            <a:xfrm>
              <a:off x="3986352" y="1288123"/>
              <a:ext cx="313106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20.8%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Rectangle 144"/>
            <p:cNvSpPr>
              <a:spLocks noChangeArrowheads="1"/>
            </p:cNvSpPr>
            <p:nvPr/>
          </p:nvSpPr>
          <p:spPr bwMode="auto">
            <a:xfrm>
              <a:off x="3986352" y="1504629"/>
              <a:ext cx="313106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20.9%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Rectangle 145"/>
            <p:cNvSpPr>
              <a:spLocks noChangeArrowheads="1"/>
            </p:cNvSpPr>
            <p:nvPr/>
          </p:nvSpPr>
          <p:spPr bwMode="auto">
            <a:xfrm>
              <a:off x="3926331" y="1916205"/>
              <a:ext cx="39327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100.0%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Rectangle 146"/>
            <p:cNvSpPr>
              <a:spLocks noChangeArrowheads="1"/>
            </p:cNvSpPr>
            <p:nvPr/>
          </p:nvSpPr>
          <p:spPr bwMode="auto">
            <a:xfrm>
              <a:off x="4543695" y="400662"/>
              <a:ext cx="1105704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Rectangle 147"/>
            <p:cNvSpPr>
              <a:spLocks noChangeArrowheads="1"/>
            </p:cNvSpPr>
            <p:nvPr/>
          </p:nvSpPr>
          <p:spPr bwMode="auto">
            <a:xfrm>
              <a:off x="4627296" y="640748"/>
              <a:ext cx="93024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-1.21 [-2.18, -0.24]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Rectangle 148"/>
            <p:cNvSpPr>
              <a:spLocks noChangeArrowheads="1"/>
            </p:cNvSpPr>
            <p:nvPr/>
          </p:nvSpPr>
          <p:spPr bwMode="auto">
            <a:xfrm>
              <a:off x="4668025" y="857254"/>
              <a:ext cx="88940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-0.27 [-0.83, 0.29]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Rectangle 149"/>
            <p:cNvSpPr>
              <a:spLocks noChangeArrowheads="1"/>
            </p:cNvSpPr>
            <p:nvPr/>
          </p:nvSpPr>
          <p:spPr bwMode="auto">
            <a:xfrm>
              <a:off x="4627296" y="1071617"/>
              <a:ext cx="93024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-0.67 [-1.22, -0.12]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Rectangle 150"/>
            <p:cNvSpPr>
              <a:spLocks noChangeArrowheads="1"/>
            </p:cNvSpPr>
            <p:nvPr/>
          </p:nvSpPr>
          <p:spPr bwMode="auto">
            <a:xfrm>
              <a:off x="4749483" y="1288123"/>
              <a:ext cx="80772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0.52 [0.07, 0.97]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Rectangle 151"/>
            <p:cNvSpPr>
              <a:spLocks noChangeArrowheads="1"/>
            </p:cNvSpPr>
            <p:nvPr/>
          </p:nvSpPr>
          <p:spPr bwMode="auto">
            <a:xfrm>
              <a:off x="4627296" y="1504629"/>
              <a:ext cx="93024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-1.83 [-2.24, -1.41]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Rectangle 152"/>
            <p:cNvSpPr>
              <a:spLocks noChangeArrowheads="1"/>
            </p:cNvSpPr>
            <p:nvPr/>
          </p:nvSpPr>
          <p:spPr bwMode="auto">
            <a:xfrm>
              <a:off x="4644445" y="1916205"/>
              <a:ext cx="88940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-0.68 [-1.61, 0.25]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153"/>
            <p:cNvSpPr>
              <a:spLocks noChangeArrowheads="1"/>
            </p:cNvSpPr>
            <p:nvPr/>
          </p:nvSpPr>
          <p:spPr bwMode="auto">
            <a:xfrm>
              <a:off x="1990636" y="184156"/>
              <a:ext cx="282855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Rectangle 154"/>
            <p:cNvSpPr>
              <a:spLocks noChangeArrowheads="1"/>
            </p:cNvSpPr>
            <p:nvPr/>
          </p:nvSpPr>
          <p:spPr bwMode="auto">
            <a:xfrm>
              <a:off x="2897390" y="184156"/>
              <a:ext cx="676128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Total control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 155"/>
            <p:cNvSpPr>
              <a:spLocks noChangeArrowheads="1"/>
            </p:cNvSpPr>
            <p:nvPr/>
          </p:nvSpPr>
          <p:spPr bwMode="auto">
            <a:xfrm>
              <a:off x="4533951" y="184156"/>
              <a:ext cx="1102678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Rectangle 156"/>
            <p:cNvSpPr>
              <a:spLocks noChangeArrowheads="1"/>
            </p:cNvSpPr>
            <p:nvPr/>
          </p:nvSpPr>
          <p:spPr bwMode="auto">
            <a:xfrm>
              <a:off x="6650879" y="184156"/>
              <a:ext cx="1102678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Rectangle 157"/>
            <p:cNvSpPr>
              <a:spLocks noChangeArrowheads="1"/>
            </p:cNvSpPr>
            <p:nvPr/>
          </p:nvSpPr>
          <p:spPr bwMode="auto">
            <a:xfrm>
              <a:off x="6706613" y="400662"/>
              <a:ext cx="1105704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Line 158"/>
            <p:cNvSpPr>
              <a:spLocks noChangeShapeType="1"/>
            </p:cNvSpPr>
            <p:nvPr/>
          </p:nvSpPr>
          <p:spPr bwMode="auto">
            <a:xfrm>
              <a:off x="7246807" y="565721"/>
              <a:ext cx="0" cy="1618437"/>
            </a:xfrm>
            <a:prstGeom prst="line">
              <a:avLst/>
            </a:prstGeom>
            <a:noFill/>
            <a:ln w="6350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Line 159"/>
            <p:cNvSpPr>
              <a:spLocks noChangeShapeType="1"/>
            </p:cNvSpPr>
            <p:nvPr/>
          </p:nvSpPr>
          <p:spPr bwMode="auto">
            <a:xfrm>
              <a:off x="6871672" y="672903"/>
              <a:ext cx="334406" cy="0"/>
            </a:xfrm>
            <a:prstGeom prst="line">
              <a:avLst/>
            </a:prstGeom>
            <a:noFill/>
            <a:ln w="6350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Rectangle 160"/>
            <p:cNvSpPr>
              <a:spLocks noChangeArrowheads="1"/>
            </p:cNvSpPr>
            <p:nvPr/>
          </p:nvSpPr>
          <p:spPr bwMode="auto">
            <a:xfrm>
              <a:off x="7015295" y="653610"/>
              <a:ext cx="47160" cy="64309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Line 161"/>
            <p:cNvSpPr>
              <a:spLocks noChangeShapeType="1"/>
            </p:cNvSpPr>
            <p:nvPr/>
          </p:nvSpPr>
          <p:spPr bwMode="auto">
            <a:xfrm>
              <a:off x="7105328" y="889409"/>
              <a:ext cx="190783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Rectangle 162"/>
            <p:cNvSpPr>
              <a:spLocks noChangeArrowheads="1"/>
            </p:cNvSpPr>
            <p:nvPr/>
          </p:nvSpPr>
          <p:spPr bwMode="auto">
            <a:xfrm>
              <a:off x="7173924" y="865829"/>
              <a:ext cx="53591" cy="70740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Line 163"/>
            <p:cNvSpPr>
              <a:spLocks noChangeShapeType="1"/>
            </p:cNvSpPr>
            <p:nvPr/>
          </p:nvSpPr>
          <p:spPr bwMode="auto">
            <a:xfrm>
              <a:off x="7036731" y="1103771"/>
              <a:ext cx="188639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Rectangle 164"/>
            <p:cNvSpPr>
              <a:spLocks noChangeArrowheads="1"/>
            </p:cNvSpPr>
            <p:nvPr/>
          </p:nvSpPr>
          <p:spPr bwMode="auto">
            <a:xfrm>
              <a:off x="7105328" y="1082335"/>
              <a:ext cx="51447" cy="70740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Line 165"/>
            <p:cNvSpPr>
              <a:spLocks noChangeShapeType="1"/>
            </p:cNvSpPr>
            <p:nvPr/>
          </p:nvSpPr>
          <p:spPr bwMode="auto">
            <a:xfrm>
              <a:off x="7259669" y="1320277"/>
              <a:ext cx="156485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Rectangle 166"/>
            <p:cNvSpPr>
              <a:spLocks noChangeArrowheads="1"/>
            </p:cNvSpPr>
            <p:nvPr/>
          </p:nvSpPr>
          <p:spPr bwMode="auto">
            <a:xfrm>
              <a:off x="7311116" y="1296698"/>
              <a:ext cx="53591" cy="72883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Line 167"/>
            <p:cNvSpPr>
              <a:spLocks noChangeShapeType="1"/>
            </p:cNvSpPr>
            <p:nvPr/>
          </p:nvSpPr>
          <p:spPr bwMode="auto">
            <a:xfrm>
              <a:off x="6858811" y="1536784"/>
              <a:ext cx="145767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Rectangle 168"/>
            <p:cNvSpPr>
              <a:spLocks noChangeArrowheads="1"/>
            </p:cNvSpPr>
            <p:nvPr/>
          </p:nvSpPr>
          <p:spPr bwMode="auto">
            <a:xfrm>
              <a:off x="6903827" y="1513204"/>
              <a:ext cx="55734" cy="72883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Freeform 169"/>
            <p:cNvSpPr>
              <a:spLocks/>
            </p:cNvSpPr>
            <p:nvPr/>
          </p:nvSpPr>
          <p:spPr bwMode="auto">
            <a:xfrm>
              <a:off x="6963848" y="1873333"/>
              <a:ext cx="323687" cy="190783"/>
            </a:xfrm>
            <a:custGeom>
              <a:avLst/>
              <a:gdLst>
                <a:gd name="T0" fmla="*/ 320 w 640"/>
                <a:gd name="T1" fmla="*/ 280 h 280"/>
                <a:gd name="T2" fmla="*/ 0 w 640"/>
                <a:gd name="T3" fmla="*/ 140 h 280"/>
                <a:gd name="T4" fmla="*/ 320 w 640"/>
                <a:gd name="T5" fmla="*/ 0 h 280"/>
                <a:gd name="T6" fmla="*/ 640 w 640"/>
                <a:gd name="T7" fmla="*/ 140 h 280"/>
                <a:gd name="T8" fmla="*/ 320 w 640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0" h="280">
                  <a:moveTo>
                    <a:pt x="320" y="280"/>
                  </a:moveTo>
                  <a:lnTo>
                    <a:pt x="0" y="140"/>
                  </a:lnTo>
                  <a:lnTo>
                    <a:pt x="320" y="0"/>
                  </a:lnTo>
                  <a:lnTo>
                    <a:pt x="640" y="140"/>
                  </a:lnTo>
                  <a:lnTo>
                    <a:pt x="320" y="280"/>
                  </a:lnTo>
                  <a:close/>
                </a:path>
              </a:pathLst>
            </a:custGeom>
            <a:solidFill>
              <a:srgbClr val="000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Line 170"/>
            <p:cNvSpPr>
              <a:spLocks noChangeShapeType="1"/>
            </p:cNvSpPr>
            <p:nvPr/>
          </p:nvSpPr>
          <p:spPr bwMode="auto">
            <a:xfrm>
              <a:off x="5729120" y="2184158"/>
              <a:ext cx="3037518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Line 171"/>
            <p:cNvSpPr>
              <a:spLocks noChangeShapeType="1"/>
            </p:cNvSpPr>
            <p:nvPr/>
          </p:nvSpPr>
          <p:spPr bwMode="auto">
            <a:xfrm>
              <a:off x="6556559" y="2130568"/>
              <a:ext cx="0" cy="10718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Rectangle 172"/>
            <p:cNvSpPr>
              <a:spLocks noChangeArrowheads="1"/>
            </p:cNvSpPr>
            <p:nvPr/>
          </p:nvSpPr>
          <p:spPr bwMode="auto">
            <a:xfrm>
              <a:off x="6502969" y="2259185"/>
              <a:ext cx="101344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Line 173"/>
            <p:cNvSpPr>
              <a:spLocks noChangeShapeType="1"/>
            </p:cNvSpPr>
            <p:nvPr/>
          </p:nvSpPr>
          <p:spPr bwMode="auto">
            <a:xfrm>
              <a:off x="6901683" y="2130568"/>
              <a:ext cx="0" cy="10718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Rectangle 174"/>
            <p:cNvSpPr>
              <a:spLocks noChangeArrowheads="1"/>
            </p:cNvSpPr>
            <p:nvPr/>
          </p:nvSpPr>
          <p:spPr bwMode="auto">
            <a:xfrm>
              <a:off x="6848092" y="2259185"/>
              <a:ext cx="101344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Line 175"/>
            <p:cNvSpPr>
              <a:spLocks noChangeShapeType="1"/>
            </p:cNvSpPr>
            <p:nvPr/>
          </p:nvSpPr>
          <p:spPr bwMode="auto">
            <a:xfrm>
              <a:off x="7246807" y="2130568"/>
              <a:ext cx="0" cy="10718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176"/>
            <p:cNvSpPr>
              <a:spLocks noChangeArrowheads="1"/>
            </p:cNvSpPr>
            <p:nvPr/>
          </p:nvSpPr>
          <p:spPr bwMode="auto">
            <a:xfrm>
              <a:off x="7214652" y="2259185"/>
              <a:ext cx="6050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Line 177"/>
            <p:cNvSpPr>
              <a:spLocks noChangeShapeType="1"/>
            </p:cNvSpPr>
            <p:nvPr/>
          </p:nvSpPr>
          <p:spPr bwMode="auto">
            <a:xfrm>
              <a:off x="7594074" y="2130568"/>
              <a:ext cx="0" cy="10718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Rectangle 178"/>
            <p:cNvSpPr>
              <a:spLocks noChangeArrowheads="1"/>
            </p:cNvSpPr>
            <p:nvPr/>
          </p:nvSpPr>
          <p:spPr bwMode="auto">
            <a:xfrm>
              <a:off x="7559776" y="2259185"/>
              <a:ext cx="6050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Line 179"/>
            <p:cNvSpPr>
              <a:spLocks noChangeShapeType="1"/>
            </p:cNvSpPr>
            <p:nvPr/>
          </p:nvSpPr>
          <p:spPr bwMode="auto">
            <a:xfrm>
              <a:off x="7939198" y="2130568"/>
              <a:ext cx="0" cy="107181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180"/>
            <p:cNvSpPr>
              <a:spLocks noChangeArrowheads="1"/>
            </p:cNvSpPr>
            <p:nvPr/>
          </p:nvSpPr>
          <p:spPr bwMode="auto">
            <a:xfrm>
              <a:off x="7904900" y="2259185"/>
              <a:ext cx="60503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181"/>
            <p:cNvSpPr>
              <a:spLocks noChangeArrowheads="1"/>
            </p:cNvSpPr>
            <p:nvPr/>
          </p:nvSpPr>
          <p:spPr bwMode="auto">
            <a:xfrm>
              <a:off x="6153383" y="2486409"/>
              <a:ext cx="778984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</a:t>
              </a:r>
              <a:r>
                <a:rPr lang="en-US" altLang="zh-CN" sz="1000" dirty="0" err="1" smtClean="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r>
                <a:rPr lang="en-US" altLang="zh-CN" sz="1000" dirty="0" smtClean="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182"/>
            <p:cNvSpPr>
              <a:spLocks noChangeArrowheads="1"/>
            </p:cNvSpPr>
            <p:nvPr/>
          </p:nvSpPr>
          <p:spPr bwMode="auto">
            <a:xfrm>
              <a:off x="7364707" y="2486409"/>
              <a:ext cx="1131417" cy="12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Total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1461611" y="5013176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Cosmc</a:t>
            </a:r>
            <a:r>
              <a:rPr lang="en-US" altLang="zh-CN" dirty="0" smtClean="0"/>
              <a:t> expression </a:t>
            </a:r>
            <a:r>
              <a:rPr lang="en-US" altLang="zh-CN" dirty="0" err="1" smtClean="0"/>
              <a:t>IgAN</a:t>
            </a:r>
            <a:r>
              <a:rPr lang="en-US" altLang="zh-CN" dirty="0" smtClean="0"/>
              <a:t> VS Total control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1215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304</Words>
  <Application>Microsoft Office PowerPoint</Application>
  <PresentationFormat>全屏显示(4:3)</PresentationFormat>
  <Paragraphs>74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xingyue_51</dc:creator>
  <cp:lastModifiedBy>xingyue_51</cp:lastModifiedBy>
  <cp:revision>2</cp:revision>
  <dcterms:created xsi:type="dcterms:W3CDTF">2019-07-07T09:17:03Z</dcterms:created>
  <dcterms:modified xsi:type="dcterms:W3CDTF">2019-07-07T09:21:36Z</dcterms:modified>
</cp:coreProperties>
</file>